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2" r:id="rId6"/>
    <p:sldId id="260" r:id="rId7"/>
    <p:sldId id="263" r:id="rId8"/>
    <p:sldId id="262" r:id="rId9"/>
    <p:sldId id="275" r:id="rId10"/>
    <p:sldId id="265" r:id="rId11"/>
    <p:sldId id="273" r:id="rId12"/>
    <p:sldId id="266" r:id="rId13"/>
    <p:sldId id="267" r:id="rId14"/>
    <p:sldId id="274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84" autoAdjust="0"/>
  </p:normalViewPr>
  <p:slideViewPr>
    <p:cSldViewPr snapToGrid="0" snapToObjects="1">
      <p:cViewPr varScale="1">
        <p:scale>
          <a:sx n="70" d="100"/>
          <a:sy n="70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7809-AB53-E940-9045-3EA050374A58}" type="datetimeFigureOut">
              <a:rPr lang="en-US" smtClean="0"/>
              <a:t>6/26/14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58484-CBF5-0444-8590-BF04B86C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7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11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01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98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2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8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019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28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82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1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9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8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15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62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BB82B-C7BF-CD4C-853B-660B8BA8C4D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26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8484-CBF5-0444-8590-BF04B86C80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11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BB82B-C7BF-CD4C-853B-660B8BA8C4D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2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-112" charset="2"/>
              <a:buNone/>
              <a:defRPr>
                <a:latin typeface="Arial Black" pitchFamily="-112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01F7C7-9180-B947-91EF-8B5B87E7AC2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3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A29418-FFBD-3648-B3D7-F2792DAAE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4A0AA9A-585C-864D-B9C6-50E65C7CB3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3C4360-1345-6C46-8FB5-6FAFCD7B9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107AFD-7250-CE4A-907E-80B570754A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2D4C9E7-D9DF-BF43-864F-B6D251202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3F240F-DD9A-A04B-B9BA-E4DC70B87F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4CE519-65D4-3445-909A-65B199FA0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805C2E-832E-EC47-B9EA-535CE62BD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D218C2-9742-3343-8E39-FA0437B7F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42526D-09DD-EB42-9257-FAD27F9DA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710C6C55-8312-CB4C-A139-FD322029906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15200" y="6248400"/>
            <a:ext cx="1295400" cy="441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>
    <p:dissolv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Monotype Sorts" pitchFamily="-11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Monotype Sorts" pitchFamily="-112" charset="2"/>
        <a:buChar char="y"/>
        <a:defRPr kumimoji="1"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Monotype Sorts" pitchFamily="-112" charset="2"/>
        <a:buChar char="x"/>
        <a:defRPr kumimoji="1"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mailto:jsun@sun-associate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Evaluating Educational Technology Initiatives: How Do You Know It’s Working?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42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4286" y="2967335"/>
            <a:ext cx="3455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Questions?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0062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an Example Together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look at the tools…</a:t>
            </a:r>
          </a:p>
          <a:p>
            <a:pPr lvl="1"/>
            <a:r>
              <a:rPr lang="en-US" dirty="0" smtClean="0"/>
              <a:t>Indicator/question matrix</a:t>
            </a:r>
          </a:p>
          <a:p>
            <a:pPr lvl="1"/>
            <a:r>
              <a:rPr lang="en-US" dirty="0" smtClean="0"/>
              <a:t>Universe of data</a:t>
            </a:r>
          </a:p>
          <a:p>
            <a:r>
              <a:rPr lang="en-US" dirty="0" smtClean="0"/>
              <a:t>Finding references in the data</a:t>
            </a:r>
          </a:p>
          <a:p>
            <a:pPr lvl="1"/>
            <a:r>
              <a:rPr lang="en-US" dirty="0" smtClean="0"/>
              <a:t>Quantitative and Qualitative</a:t>
            </a:r>
          </a:p>
          <a:p>
            <a:r>
              <a:rPr lang="en-US" dirty="0" smtClean="0"/>
              <a:t>What do we think the data says?</a:t>
            </a:r>
          </a:p>
          <a:p>
            <a:pPr lvl="1"/>
            <a:r>
              <a:rPr lang="en-US" dirty="0" smtClean="0"/>
              <a:t>That’s a finding!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80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4</a:t>
            </a:r>
            <a:r>
              <a:rPr lang="en-US" dirty="0" smtClean="0"/>
              <a:t> teams</a:t>
            </a:r>
          </a:p>
          <a:p>
            <a:pPr lvl="1"/>
            <a:r>
              <a:rPr lang="en-US" dirty="0" smtClean="0"/>
              <a:t>Teams will model the data review and analysis process for a single indicator</a:t>
            </a:r>
          </a:p>
          <a:p>
            <a:pPr lvl="1"/>
            <a:r>
              <a:rPr lang="en-US" dirty="0" smtClean="0"/>
              <a:t>Today, 2 teams per indicator</a:t>
            </a:r>
          </a:p>
          <a:p>
            <a:pPr lvl="1"/>
            <a:r>
              <a:rPr lang="en-US" dirty="0" smtClean="0"/>
              <a:t>In “real life” your committee would need to do this for all FOUR indicators </a:t>
            </a:r>
          </a:p>
          <a:p>
            <a:r>
              <a:rPr lang="en-US" dirty="0" smtClean="0"/>
              <a:t>Review your team’s indicator, questions, and data</a:t>
            </a:r>
          </a:p>
          <a:p>
            <a:r>
              <a:rPr lang="en-US" dirty="0" smtClean="0"/>
              <a:t>Develop basic findings</a:t>
            </a:r>
          </a:p>
          <a:p>
            <a:r>
              <a:rPr lang="en-US" dirty="0"/>
              <a:t>4</a:t>
            </a:r>
            <a:r>
              <a:rPr lang="en-US" dirty="0" smtClean="0"/>
              <a:t>0 minutes!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6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other team that worked on your indicator</a:t>
            </a:r>
          </a:p>
          <a:p>
            <a:r>
              <a:rPr lang="en-US" dirty="0" smtClean="0"/>
              <a:t>15 minutes to pair-share what you found</a:t>
            </a:r>
          </a:p>
          <a:p>
            <a:pPr lvl="1"/>
            <a:r>
              <a:rPr lang="en-US" dirty="0" smtClean="0"/>
              <a:t>What are the findings you developed for your indicator?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43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4286" y="2967335"/>
            <a:ext cx="3455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Questions?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4491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Modifying the Indicators</a:t>
            </a:r>
          </a:p>
          <a:p>
            <a:pPr lvl="1"/>
            <a:r>
              <a:rPr lang="en-US" dirty="0" smtClean="0"/>
              <a:t>Connecting the indicators to your specific project outcomes</a:t>
            </a:r>
          </a:p>
          <a:p>
            <a:r>
              <a:rPr lang="en-US" dirty="0" smtClean="0"/>
              <a:t>Using different/additional questions</a:t>
            </a:r>
          </a:p>
          <a:p>
            <a:pPr lvl="1"/>
            <a:r>
              <a:rPr lang="en-US" dirty="0" smtClean="0"/>
              <a:t>Sun Associates’ Question Bank</a:t>
            </a:r>
          </a:p>
          <a:p>
            <a:r>
              <a:rPr lang="en-US" dirty="0" smtClean="0"/>
              <a:t>Weaving-in existing tools and data</a:t>
            </a:r>
          </a:p>
        </p:txBody>
      </p:sp>
    </p:spTree>
    <p:extLst>
      <p:ext uri="{BB962C8B-B14F-4D97-AF65-F5344CB8AC3E}">
        <p14:creationId xmlns:p14="http://schemas.microsoft.com/office/powerpoint/2010/main" val="3681960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additional assistance…</a:t>
            </a:r>
          </a:p>
          <a:p>
            <a:pPr lvl="1"/>
            <a:r>
              <a:rPr lang="en-US" dirty="0" smtClean="0"/>
              <a:t>Sun Associates’ evaluation support website</a:t>
            </a:r>
          </a:p>
          <a:p>
            <a:pPr lvl="1"/>
            <a:r>
              <a:rPr lang="en-US" dirty="0" smtClean="0"/>
              <a:t>What’s coming there next</a:t>
            </a:r>
          </a:p>
          <a:p>
            <a:r>
              <a:rPr lang="en-US" dirty="0" smtClean="0"/>
              <a:t>Jeff Sun – </a:t>
            </a:r>
            <a:r>
              <a:rPr lang="en-US" dirty="0" smtClean="0">
                <a:hlinkClick r:id="rId3"/>
              </a:rPr>
              <a:t>jsun@sun-associates.com</a:t>
            </a:r>
            <a:endParaRPr lang="en-US" dirty="0" smtClean="0"/>
          </a:p>
          <a:p>
            <a:pPr lvl="1"/>
            <a:r>
              <a:rPr lang="en-US" dirty="0" smtClean="0"/>
              <a:t>978-251-1600 ext. 204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4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</a:t>
            </a:r>
            <a:r>
              <a:rPr lang="en-US" dirty="0"/>
              <a:t>about – and get the tools for </a:t>
            </a:r>
            <a:r>
              <a:rPr lang="en-US" dirty="0" smtClean="0"/>
              <a:t>–conducting a </a:t>
            </a:r>
            <a:r>
              <a:rPr lang="en-US" dirty="0"/>
              <a:t>successful </a:t>
            </a:r>
            <a:r>
              <a:rPr lang="en-US" dirty="0" smtClean="0"/>
              <a:t>evaluation</a:t>
            </a:r>
            <a:endParaRPr lang="en-US" dirty="0"/>
          </a:p>
          <a:p>
            <a:r>
              <a:rPr lang="en-US" dirty="0" smtClean="0"/>
              <a:t>Set appropriate expectations for instructional technology evaluation </a:t>
            </a:r>
          </a:p>
          <a:p>
            <a:r>
              <a:rPr lang="en-US" dirty="0" smtClean="0"/>
              <a:t>Reflect </a:t>
            </a:r>
            <a:r>
              <a:rPr lang="en-US" dirty="0"/>
              <a:t>on the value that such a process can bring to your district’s efforts. </a:t>
            </a:r>
          </a:p>
        </p:txBody>
      </p:sp>
    </p:spTree>
    <p:extLst>
      <p:ext uri="{BB962C8B-B14F-4D97-AF65-F5344CB8AC3E}">
        <p14:creationId xmlns:p14="http://schemas.microsoft.com/office/powerpoint/2010/main" val="2706373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 Associates</a:t>
            </a:r>
          </a:p>
          <a:p>
            <a:pPr lvl="1"/>
            <a:r>
              <a:rPr lang="en-US" dirty="0" smtClean="0"/>
              <a:t>www.sun-associates.com</a:t>
            </a:r>
          </a:p>
          <a:p>
            <a:pPr lvl="1"/>
            <a:r>
              <a:rPr lang="en-US" dirty="0" smtClean="0"/>
              <a:t>Who we are</a:t>
            </a:r>
          </a:p>
          <a:p>
            <a:pPr lvl="1"/>
            <a:r>
              <a:rPr lang="en-US" dirty="0" smtClean="0"/>
              <a:t>What we do</a:t>
            </a:r>
          </a:p>
          <a:p>
            <a:pPr lvl="1"/>
            <a:r>
              <a:rPr lang="en-US" dirty="0" smtClean="0"/>
              <a:t>What’s on your USB </a:t>
            </a:r>
            <a:r>
              <a:rPr lang="en-US" dirty="0" smtClean="0"/>
              <a:t>drive</a:t>
            </a:r>
          </a:p>
          <a:p>
            <a:pPr lvl="1"/>
            <a:r>
              <a:rPr lang="en-US" dirty="0" smtClean="0"/>
              <a:t>www.sun-associates.com/</a:t>
            </a:r>
            <a:r>
              <a:rPr lang="en-US" dirty="0" err="1" smtClean="0"/>
              <a:t>saevalws</a:t>
            </a:r>
            <a:endParaRPr lang="en-US" dirty="0" smtClean="0"/>
          </a:p>
          <a:p>
            <a:r>
              <a:rPr lang="en-US" dirty="0" smtClean="0"/>
              <a:t>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31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the task for Program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Deconstructing “Working”</a:t>
            </a:r>
          </a:p>
          <a:p>
            <a:pPr lvl="1"/>
            <a:r>
              <a:rPr lang="en-US" dirty="0" smtClean="0"/>
              <a:t>Defined by the goals of your project</a:t>
            </a:r>
          </a:p>
          <a:p>
            <a:pPr lvl="1"/>
            <a:r>
              <a:rPr lang="en-US" dirty="0" smtClean="0"/>
              <a:t>Defined by intent</a:t>
            </a:r>
          </a:p>
          <a:p>
            <a:r>
              <a:rPr lang="en-US" dirty="0" smtClean="0"/>
              <a:t>Evaluation = A structured process for examining the relationship between intent/actions and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98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focused projects</a:t>
            </a:r>
          </a:p>
          <a:p>
            <a:r>
              <a:rPr lang="en-US" dirty="0" smtClean="0"/>
              <a:t>Whole district technology plans</a:t>
            </a:r>
          </a:p>
          <a:p>
            <a:r>
              <a:rPr lang="en-US" dirty="0" smtClean="0"/>
              <a:t>The basic process is the same</a:t>
            </a:r>
          </a:p>
          <a:p>
            <a:r>
              <a:rPr lang="en-US" dirty="0" smtClean="0"/>
              <a:t>Today, we’re focusing on a whole district technology plan – aka, technology audit.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7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 Associates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“open-source” approach to technology program evaluation</a:t>
            </a:r>
          </a:p>
          <a:p>
            <a:pPr lvl="1"/>
            <a:r>
              <a:rPr lang="en-US" dirty="0" smtClean="0"/>
              <a:t>You can modify components of the process as necessary/if desired</a:t>
            </a:r>
          </a:p>
          <a:p>
            <a:r>
              <a:rPr lang="en-US" dirty="0" smtClean="0"/>
              <a:t>A process for examining outcomes as measured by intent</a:t>
            </a:r>
          </a:p>
          <a:p>
            <a:pPr lvl="1"/>
            <a:r>
              <a:rPr lang="en-US" dirty="0" smtClean="0"/>
              <a:t>The process allows you to reflect on your intent and the anticipated outcomes related to that intent</a:t>
            </a:r>
          </a:p>
        </p:txBody>
      </p:sp>
    </p:spTree>
    <p:extLst>
      <p:ext uri="{BB962C8B-B14F-4D97-AF65-F5344CB8AC3E}">
        <p14:creationId xmlns:p14="http://schemas.microsoft.com/office/powerpoint/2010/main" val="86272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Sun Associates’ Process</a:t>
            </a:r>
            <a:endParaRPr lang="en-US" dirty="0"/>
          </a:p>
        </p:txBody>
      </p:sp>
      <p:pic>
        <p:nvPicPr>
          <p:cNvPr id="3" name="Picture 2" descr="isterobotres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06" y="1989115"/>
            <a:ext cx="8737600" cy="300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25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Mixed </a:t>
            </a:r>
            <a:r>
              <a:rPr lang="en-US" dirty="0"/>
              <a:t>Methods </a:t>
            </a:r>
            <a:endParaRPr lang="en-US" dirty="0" smtClean="0"/>
          </a:p>
          <a:p>
            <a:pPr lvl="1"/>
            <a:r>
              <a:rPr lang="en-US" dirty="0"/>
              <a:t>Q</a:t>
            </a:r>
            <a:r>
              <a:rPr lang="en-US" dirty="0" smtClean="0"/>
              <a:t>ualitative </a:t>
            </a:r>
            <a:r>
              <a:rPr lang="en-US" dirty="0"/>
              <a:t>and </a:t>
            </a:r>
            <a:r>
              <a:rPr lang="en-US" dirty="0" smtClean="0"/>
              <a:t>quantitative</a:t>
            </a:r>
            <a:endParaRPr lang="en-US" dirty="0"/>
          </a:p>
          <a:p>
            <a:r>
              <a:rPr lang="en-US" dirty="0" smtClean="0"/>
              <a:t>Stakeholder</a:t>
            </a:r>
            <a:r>
              <a:rPr lang="en-US" dirty="0"/>
              <a:t>-</a:t>
            </a:r>
            <a:r>
              <a:rPr lang="en-US" dirty="0" smtClean="0"/>
              <a:t>based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ocused </a:t>
            </a:r>
            <a:r>
              <a:rPr lang="en-US" dirty="0"/>
              <a:t>on unique needs/situations</a:t>
            </a:r>
          </a:p>
          <a:p>
            <a:r>
              <a:rPr lang="en-US" dirty="0" smtClean="0"/>
              <a:t>Open </a:t>
            </a:r>
            <a:r>
              <a:rPr lang="en-US" dirty="0"/>
              <a:t>Source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for incorporation of existing measures/metrics</a:t>
            </a:r>
          </a:p>
          <a:p>
            <a:r>
              <a:rPr lang="en-US" dirty="0" smtClean="0"/>
              <a:t>Generative </a:t>
            </a:r>
            <a:r>
              <a:rPr lang="en-US" dirty="0"/>
              <a:t>of reflection   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xcellent </a:t>
            </a:r>
            <a:r>
              <a:rPr lang="en-US" dirty="0"/>
              <a:t>for both on-going-improvement, formative work, and planning 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Produces “answers” for those who need those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58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Sun Associates’ Process</a:t>
            </a:r>
            <a:endParaRPr lang="en-US" dirty="0"/>
          </a:p>
        </p:txBody>
      </p:sp>
      <p:pic>
        <p:nvPicPr>
          <p:cNvPr id="3" name="Picture 2" descr="isterobotres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06" y="1989115"/>
            <a:ext cx="8737600" cy="300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12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 theme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 theme.thmx</Template>
  <TotalTime>2383</TotalTime>
  <Words>432</Words>
  <Application>Microsoft Macintosh PowerPoint</Application>
  <PresentationFormat>On-screen Show (4:3)</PresentationFormat>
  <Paragraphs>87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SA theme</vt:lpstr>
      <vt:lpstr>PowerPoint Presentation</vt:lpstr>
      <vt:lpstr>Introduction</vt:lpstr>
      <vt:lpstr>PowerPoint Presentation</vt:lpstr>
      <vt:lpstr>Framing the task for Program Evaluation</vt:lpstr>
      <vt:lpstr>PowerPoint Presentation</vt:lpstr>
      <vt:lpstr>The Sun Associates Process</vt:lpstr>
      <vt:lpstr>Sun Associates’ Process</vt:lpstr>
      <vt:lpstr>PowerPoint Presentation</vt:lpstr>
      <vt:lpstr>Sun Associates’ Process</vt:lpstr>
      <vt:lpstr>PowerPoint Presentation</vt:lpstr>
      <vt:lpstr>Working an Example Together</vt:lpstr>
      <vt:lpstr>Now You Do It</vt:lpstr>
      <vt:lpstr>Pair-Share</vt:lpstr>
      <vt:lpstr>PowerPoint Presentation</vt:lpstr>
      <vt:lpstr>Expanding the Process</vt:lpstr>
      <vt:lpstr>Wrap-up</vt:lpstr>
    </vt:vector>
  </TitlesOfParts>
  <Company>Sun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Sun</dc:creator>
  <cp:lastModifiedBy>Jeff Sun</cp:lastModifiedBy>
  <cp:revision>18</cp:revision>
  <cp:lastPrinted>2014-06-24T14:42:05Z</cp:lastPrinted>
  <dcterms:created xsi:type="dcterms:W3CDTF">2014-06-23T02:36:17Z</dcterms:created>
  <dcterms:modified xsi:type="dcterms:W3CDTF">2014-06-26T10:54:50Z</dcterms:modified>
</cp:coreProperties>
</file>